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2" r:id="rId3"/>
    <p:sldId id="390" r:id="rId4"/>
    <p:sldId id="387" r:id="rId5"/>
    <p:sldId id="394" r:id="rId6"/>
    <p:sldId id="395" r:id="rId7"/>
    <p:sldId id="396" r:id="rId8"/>
    <p:sldId id="392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32" autoAdjust="0"/>
    <p:restoredTop sz="94660"/>
  </p:normalViewPr>
  <p:slideViewPr>
    <p:cSldViewPr>
      <p:cViewPr varScale="1">
        <p:scale>
          <a:sx n="86" d="100"/>
          <a:sy n="86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C445D580-6FD1-441C-B0EA-94212CEB89CC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998EE69B-3684-443F-8103-662321D790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9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8913B0D-4481-434E-9AE3-7A8D10B35C8A}" type="datetimeFigureOut">
              <a:rPr lang="cs-CZ" smtClean="0"/>
              <a:t>12.12.2023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4FAA1B3A-39B2-4266-B23C-6DBB936052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86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A1B3A-39B2-4266-B23C-6DBB9360527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35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6D82-200C-4F13-BAB5-78C9C7590DBA}" type="datetime1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29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FC96-D6F3-46AC-B323-08CF065E3B9D}" type="datetime1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1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8D60-5C85-44E8-B000-97E7B64118FE}" type="datetime1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E416-44D2-4646-95F0-A23FF77AEE38}" type="datetime1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990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CCD8-1886-4AB7-8FEA-5D96217F1796}" type="datetime1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0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CB0F-20A2-425B-A9EE-C71C3AA51F93}" type="datetime1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7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6016-8681-4F34-AF79-3FFFD41A5ECA}" type="datetime1">
              <a:rPr lang="cs-CZ" smtClean="0"/>
              <a:t>12.12.2023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98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A6C9B-E004-4838-88E9-CF1FDEF921C0}" type="datetime1">
              <a:rPr lang="cs-CZ" smtClean="0"/>
              <a:t>12.12.2023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72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43F2-A668-4684-BDE8-6B5A7237BFA0}" type="datetime1">
              <a:rPr lang="cs-CZ" smtClean="0"/>
              <a:t>12.12.2023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4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2DD79C5-6553-4CD7-87AB-BC94B0954FFF}" type="datetime1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545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4183-FCFC-4761-B775-68E651A72E96}" type="datetime1">
              <a:rPr lang="cs-CZ" smtClean="0"/>
              <a:t>12.12.2023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06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95A7434-8EF9-45FD-B529-97C5DA00AA59}" type="datetime1">
              <a:rPr lang="cs-CZ" smtClean="0"/>
              <a:t>12.12.2023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280A51F-2B08-4E71-862C-8F71C6973A8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26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800454"/>
            <a:ext cx="7704856" cy="2564650"/>
          </a:xfrm>
        </p:spPr>
        <p:txBody>
          <a:bodyPr>
            <a:normAutofit/>
          </a:bodyPr>
          <a:lstStyle/>
          <a:p>
            <a:endParaRPr lang="cs-CZ" sz="2400" b="1" dirty="0">
              <a:solidFill>
                <a:schemeClr val="accent4">
                  <a:lumMod val="75000"/>
                </a:schemeClr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4365104"/>
            <a:ext cx="7315200" cy="1504672"/>
          </a:xfrm>
        </p:spPr>
        <p:txBody>
          <a:bodyPr>
            <a:normAutofit/>
          </a:bodyPr>
          <a:lstStyle/>
          <a:p>
            <a:endParaRPr lang="cs-CZ" dirty="0">
              <a:latin typeface="Trebuchet MS" panose="020B0603020202020204" pitchFamily="34" charset="0"/>
            </a:endParaRPr>
          </a:p>
          <a:p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8829"/>
            <a:ext cx="4248472" cy="86161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921192" y="1772816"/>
            <a:ext cx="75312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Setkání </a:t>
            </a:r>
          </a:p>
          <a:p>
            <a:pPr algn="ctr">
              <a:defRPr/>
            </a:pPr>
            <a:r>
              <a:rPr lang="cs-CZ" sz="4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výchovných poradců základních škol</a:t>
            </a:r>
            <a:endParaRPr kumimoji="0" lang="cs-CZ" sz="44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rebuchet MS" panose="020B0603020202020204" pitchFamily="34" charset="0"/>
              <a:ea typeface="Gungsuh" panose="02030600000101010101" pitchFamily="18" charset="-127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755576" y="5157192"/>
            <a:ext cx="7704856" cy="712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4F81BD"/>
              </a:buClr>
              <a:defRPr/>
            </a:pPr>
            <a:r>
              <a:rPr lang="cs-CZ" b="1" dirty="0">
                <a:solidFill>
                  <a:srgbClr val="1F497D"/>
                </a:solidFill>
                <a:latin typeface="+mj-lt"/>
              </a:rPr>
              <a:t>30.11.2023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52EC9C-42C3-4A99-93EF-486E5FC9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9A27F6-FDB1-4C50-B8CD-EB324BE2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65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92302F-698C-4E4E-9660-A81D8264B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Novinky k PZ pro </a:t>
            </a:r>
            <a:r>
              <a:rPr lang="cs-CZ" sz="4000" dirty="0" err="1"/>
              <a:t>šk.r</a:t>
            </a:r>
            <a:r>
              <a:rPr lang="cs-CZ" sz="4000" dirty="0"/>
              <a:t>. 2023-2024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3A1A83-3CA8-4FF4-B65D-2F64F8CEE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Přijímací zkoušky – plánují se až tři přihlášky na maturitní obory SŠ (plus možné dvě přihlášky na obory s talentovou zkouškou), termín odevzdávání přihlášek do 20.02.2024.</a:t>
            </a:r>
          </a:p>
          <a:p>
            <a:r>
              <a:rPr lang="cs-CZ" i="1" dirty="0"/>
              <a:t>https://prijimacky.cermat.cz/menu/jednotna-prijimaci-zkouska</a:t>
            </a:r>
          </a:p>
          <a:p>
            <a:endParaRPr lang="cs-CZ" dirty="0"/>
          </a:p>
          <a:p>
            <a:r>
              <a:rPr lang="cs-CZ" dirty="0"/>
              <a:t>Z iniciativy KÚ JMK dokument pro přijímací řízení do tříd podle §16, odst. 9.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924AE2F-5EB8-4AE0-9E60-218A73F0D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3D9F28-EFEE-4AC5-A159-010D7139D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E667F-8F26-432B-AF19-AB08E221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Žáci s OMJ a přijímací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5F4D6E3-2BC7-44B9-9990-D9629DE59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845734"/>
            <a:ext cx="7543800" cy="43915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Bez PPP:</a:t>
            </a:r>
          </a:p>
          <a:p>
            <a:pPr marL="0" indent="0">
              <a:buNone/>
            </a:pPr>
            <a:r>
              <a:rPr lang="cs-CZ" dirty="0"/>
              <a:t>Cizinec s dočasnou ochranou má na základě žádosti připojené k přihlášce ke vzdělávání ve SŠ právo konat písemný test jednotné přijímací zkoušky ze vzdělávacího oboru Matematika a její aplikace v ukrajinském jazyce. Znalost českého jazyka, která je nezbytná pro vzdělávání v daném oboru vzdělání, střední škola ověří rozhovorem.</a:t>
            </a:r>
          </a:p>
          <a:p>
            <a:endParaRPr lang="cs-CZ" dirty="0"/>
          </a:p>
          <a:p>
            <a:r>
              <a:rPr lang="cs-CZ" dirty="0"/>
              <a:t>Škola může také písemný test školní přijímací zkoušky cizinci s dočasnou ochranou na základě žádosti připojené k přihlášce ke vzdělávání ve střední škole také zadat v ukrajinském jazyce.</a:t>
            </a:r>
          </a:p>
          <a:p>
            <a:r>
              <a:rPr lang="cs-CZ" sz="1600" i="1" dirty="0"/>
              <a:t>Pro ostatní cizince: podle běžné úpravy v § 20 odst. 4 školského zákona se na žádost promíjí přijímací zkouška z českého jazyka těm osobám, které „získaly předchozí vzdělání ve škole mimo území České republiky“.</a:t>
            </a:r>
          </a:p>
          <a:p>
            <a:endParaRPr lang="cs-CZ" dirty="0"/>
          </a:p>
          <a:p>
            <a:r>
              <a:rPr lang="cs-CZ" dirty="0"/>
              <a:t>Celé znění:</a:t>
            </a:r>
            <a:r>
              <a:rPr lang="cs-CZ" u="sng" dirty="0"/>
              <a:t> Opatření obecné povahy č. j. MSMT-26560/2023-1 – přijímací řízení pro školní rok 2024/2025 (účinnost 31. října 2023)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39ED32C-55D5-4D67-8345-7F7E12C6D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3180-E319-4AE2-B9D4-D755C9043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17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4546F-4E9B-4E1C-BA06-2E3A1240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Žáci s OMJ s dočasnou ochranou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92E545-D2CB-4E71-8A5D-646E45218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Lex Ukrajina IV (platnost do 31.08.2024) pro žáky s dočasnou ochranou – bez PPP</a:t>
            </a:r>
          </a:p>
          <a:p>
            <a:pPr algn="ctr"/>
            <a:endParaRPr lang="cs-CZ" b="1" dirty="0"/>
          </a:p>
          <a:p>
            <a:r>
              <a:rPr lang="cs-CZ" dirty="0"/>
              <a:t>Pokud se vzdělává v ČR méně než 12 měsíců – adaptační fáze – možno zčásti nebo zcela nahradit obsah vzdělávání po nezbytně nutnou dobu i bez návštěvy PPP. V adaptační fázi doporučujeme hodnotit slovně, ocenit pokrok. </a:t>
            </a:r>
          </a:p>
          <a:p>
            <a:r>
              <a:rPr lang="cs-CZ" dirty="0"/>
              <a:t>Postupné zapojování do běžné výuky po uplynutí adaptační doby. O konkrétní délce adaptační fáze rozhoduje ředitel školy dle aktuální situace.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E417EC-F5C0-4884-81A3-7FB7DF08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4016A5-DF7A-4EB5-A008-E2FD88E6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824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44546F-4E9B-4E1C-BA06-2E3A1240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Žáci s OMJ s dočasnou ochranou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92E545-D2CB-4E71-8A5D-646E45218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 žáky z Ukrajiny vzdělávající se v ČR déle než 1 rok (stále bez nutnosti návštěvy PPP):</a:t>
            </a:r>
          </a:p>
          <a:p>
            <a:endParaRPr lang="cs-CZ" dirty="0"/>
          </a:p>
          <a:p>
            <a:r>
              <a:rPr lang="cs-CZ" dirty="0"/>
              <a:t>Po zvážení individuální situace dítěte vzdělávací obsah podle RVP ZV, obsah předmětu ČJL bude přizpůsoben jejich možnostem.</a:t>
            </a:r>
          </a:p>
          <a:p>
            <a:r>
              <a:rPr lang="cs-CZ" dirty="0"/>
              <a:t>Při hodnocení zohledňujeme souvislosti ovlivňující jejich výkon, mimo jiné úpravu vzdělávacího obsahu v předchozím vzdělávacím období a nedostatečnou znalost vyučovacího jazyka.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E417EC-F5C0-4884-81A3-7FB7DF08F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4016A5-DF7A-4EB5-A008-E2FD88E6E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192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F130E-7FCB-46BC-9975-C562E649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Jazyková příprava dle § 20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59BBE0-EAE1-4839-A97F-8B7981C71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Bez PPP.</a:t>
            </a:r>
          </a:p>
          <a:p>
            <a:r>
              <a:rPr lang="cs-CZ" dirty="0"/>
              <a:t>Nárok na ni mají žáci s cizí st. přísl. vzdělávající se v ČR méně než 12 měsíců a žáci v 1. ročníku ZŠ bez ohledu na to, zda ji absolvovali v MŠ nebo v přípravné třídě.</a:t>
            </a:r>
          </a:p>
          <a:p>
            <a:r>
              <a:rPr lang="cs-CZ" dirty="0"/>
              <a:t>Škola určená pro jazykovou přípravu – pokud má min. 5 žáků cizinců „s nárokem“. Po dohodě se zřizovatelem lze jazykovou podporu poskytovat i ve škole, která není „určená“, ale má o to zájem (z důvodu </a:t>
            </a:r>
            <a:r>
              <a:rPr lang="cs-CZ" dirty="0" err="1"/>
              <a:t>dojízdnosti</a:t>
            </a:r>
            <a:r>
              <a:rPr lang="cs-CZ" dirty="0"/>
              <a:t> apod.).</a:t>
            </a:r>
          </a:p>
          <a:p>
            <a:r>
              <a:rPr lang="cs-CZ" dirty="0"/>
              <a:t>Rozřazení podle vstupního jazykového testu (např. NPI Cizinci) a naplánovat 100, 150 až 200 hodin jazykové přípravy.</a:t>
            </a:r>
          </a:p>
          <a:p>
            <a:endParaRPr lang="cs-CZ" dirty="0"/>
          </a:p>
          <a:p>
            <a:r>
              <a:rPr lang="cs-CZ" dirty="0"/>
              <a:t>Žáci vzdělávající se v ČR nad 12 měsíců, mohou být zařazeni do skupin pro jazykovou přípravu dle kapacity. Ve skupině může být aktuálně více než 10 žáků (v první skupině nejméně 2 žáci). </a:t>
            </a:r>
          </a:p>
          <a:p>
            <a:endParaRPr lang="cs-CZ" dirty="0"/>
          </a:p>
          <a:p>
            <a:r>
              <a:rPr lang="cs-CZ" dirty="0"/>
              <a:t>Další možnost - zajištění výuky ČDJ dle § 16 na doporučení PPP.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35566DD-AA31-4EE5-BB1A-B8D8B97A3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4FE5D7F-00B0-4D90-8BB3-FCF0989C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36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C7C08-2E35-4034-A99E-1D0696AC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86604"/>
            <a:ext cx="8280920" cy="1450757"/>
          </a:xfrm>
        </p:spPr>
        <p:txBody>
          <a:bodyPr>
            <a:normAutofit/>
          </a:bodyPr>
          <a:lstStyle/>
          <a:p>
            <a:r>
              <a:rPr lang="cs-CZ" sz="4000" dirty="0"/>
              <a:t>Úpravu RVP ZV (platná od 1.9.2023)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6124D9-1D09-41ED-BFE9-0DB654E9B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5734"/>
            <a:ext cx="8424935" cy="44635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Předmět Další cizí jazyk je možné nahradit v nejlepším zájmu žáka-cizince vzdělávacím obsahem vzdělávacího oboru Cizí jazyk nebo vzdělávacím obsahem Češtiny jako druhého jazyka (lze využít Kurikulum češtiny jako druhého jazyka pro základní vzdělávání). V těchto případech se nejedná o podpůrné opatření, vzdělávací obsah se nahrazuje bez vytváření individuálního vzdělávacího plánu (IVP).</a:t>
            </a:r>
          </a:p>
          <a:p>
            <a:pPr marL="0" indent="0">
              <a:buNone/>
            </a:pPr>
            <a:r>
              <a:rPr lang="cs-CZ" dirty="0"/>
              <a:t>Min. 7 žáků při vzniku skupiny (během roku mohou odejít, neznamená to zrušení předmětu). Nejen pro cizince, ale i žáky s nedostatečnou znalostí vyučovacího jazyka (déle v ČR) napříč všemi ročníky. Náplň dle kurikula Češtiny jako druhý jazyk podle RVP-ZV. Financování z </a:t>
            </a:r>
            <a:r>
              <a:rPr lang="cs-CZ" dirty="0" err="1"/>
              <a:t>PHmax</a:t>
            </a:r>
            <a:r>
              <a:rPr lang="cs-CZ" dirty="0"/>
              <a:t>. Hodnoceno známkou nebo slovně.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7E7BD2-D1E9-4826-A9B3-EA809EE4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4DDB45-6C79-4CE6-AA1B-FC4CA5D5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924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2FCFA4-1BF3-46DE-9E8E-9F7376A2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6DFAAA-117C-4E7C-B164-F9E1E0501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3600" b="1" dirty="0">
              <a:solidFill>
                <a:srgbClr val="0070C0"/>
              </a:solidFill>
            </a:endParaRPr>
          </a:p>
          <a:p>
            <a:pPr algn="ctr"/>
            <a:endParaRPr lang="cs-CZ" sz="3600" b="1" dirty="0">
              <a:solidFill>
                <a:srgbClr val="0070C0"/>
              </a:solidFill>
            </a:endParaRPr>
          </a:p>
          <a:p>
            <a:pPr algn="ctr"/>
            <a:r>
              <a:rPr lang="cs-CZ" sz="3600" b="1" dirty="0">
                <a:solidFill>
                  <a:srgbClr val="0070C0"/>
                </a:solidFill>
              </a:rPr>
              <a:t>Děkujeme za pozornost.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8762B5-DBB1-48D3-A8DF-4F8D33D4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6F77485-671C-46CA-BB57-8E7FDA09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0A51F-2B08-4E71-862C-8F71C6973A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19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4031</TotalTime>
  <Words>686</Words>
  <Application>Microsoft Office PowerPoint</Application>
  <PresentationFormat>Předvádění na obrazovce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Gungsuh</vt:lpstr>
      <vt:lpstr>Arial</vt:lpstr>
      <vt:lpstr>Calibri</vt:lpstr>
      <vt:lpstr>Times New Roman</vt:lpstr>
      <vt:lpstr>Trebuchet MS</vt:lpstr>
      <vt:lpstr>Retrospektiva</vt:lpstr>
      <vt:lpstr>Prezentace aplikace PowerPoint</vt:lpstr>
      <vt:lpstr>Novinky k PZ pro šk.r. 2023-2024</vt:lpstr>
      <vt:lpstr>Žáci s OMJ a přijímací řízení</vt:lpstr>
      <vt:lpstr>Žáci s OMJ s dočasnou ochranou</vt:lpstr>
      <vt:lpstr>Žáci s OMJ s dočasnou ochranou</vt:lpstr>
      <vt:lpstr>Jazyková příprava dle § 20 </vt:lpstr>
      <vt:lpstr>Úpravu RVP ZV (platná od 1.9.2023)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Odborný seminář pro výchovné poradce ZŠ</dc:title>
  <dc:creator>sona.baldrmannova@pppbrnozachova.cz</dc:creator>
  <cp:lastModifiedBy>Hujková Eva, PPP Brno</cp:lastModifiedBy>
  <cp:revision>305</cp:revision>
  <cp:lastPrinted>2019-08-27T12:58:08Z</cp:lastPrinted>
  <dcterms:created xsi:type="dcterms:W3CDTF">2015-10-27T08:31:09Z</dcterms:created>
  <dcterms:modified xsi:type="dcterms:W3CDTF">2023-12-12T08:35:20Z</dcterms:modified>
</cp:coreProperties>
</file>